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4" r:id="rId9"/>
    <p:sldId id="268" r:id="rId10"/>
    <p:sldId id="263" r:id="rId11"/>
    <p:sldId id="262" r:id="rId12"/>
    <p:sldId id="267" r:id="rId13"/>
    <p:sldId id="265" r:id="rId14"/>
    <p:sldId id="266" r:id="rId15"/>
    <p:sldId id="274" r:id="rId16"/>
    <p:sldId id="270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на начало года</a:t>
            </a:r>
            <a:endParaRPr lang="ru-RU" sz="2400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>
        <c:manualLayout>
          <c:xMode val="edge"/>
          <c:yMode val="edge"/>
          <c:x val="0.38422778481061554"/>
          <c:y val="4.7168531661856736E-2"/>
        </c:manualLayout>
      </c:layout>
    </c:title>
    <c:view3D>
      <c:rotX val="75"/>
      <c:perspective val="30"/>
    </c:view3D>
    <c:plotArea>
      <c:layout/>
      <c:pie3DChart>
        <c:varyColors val="1"/>
        <c:dLbls>
          <c:showPercent val="1"/>
        </c:dLbls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5037849107769509"/>
          <c:w val="1"/>
          <c:h val="0.54857571865610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на конец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/>
                      <a:t>33%</a:t>
                    </a:r>
                    <a:endParaRPr lang="en-US" sz="180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1-4D0A-84A1-5499915008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/>
                      <a:t>28%</a:t>
                    </a:r>
                    <a:endParaRPr lang="en-US" sz="180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1-4D0A-84A1-5499915008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/>
                      <a:t>56</a:t>
                    </a:r>
                    <a:r>
                      <a:rPr lang="en-US" sz="18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21-4D0A-84A1-5499915008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/>
                      <a:t>33</a:t>
                    </a:r>
                    <a:r>
                      <a:rPr lang="en-US" sz="18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1-4D0A-84A1-5499915008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800"/>
                      <a:t>33</a:t>
                    </a:r>
                    <a:r>
                      <a:rPr lang="en-US" sz="18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21-4D0A-84A1-5499915008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800"/>
                      <a:t>33</a:t>
                    </a:r>
                    <a:r>
                      <a:rPr lang="en-US" sz="18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1-4D0A-84A1-5499915008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800"/>
                      <a:t>45</a:t>
                    </a:r>
                    <a:r>
                      <a:rPr lang="en-US" sz="18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21-4D0A-84A1-549991500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медицинские</c:v>
                </c:pt>
                <c:pt idx="1">
                  <c:v>пространственные</c:v>
                </c:pt>
                <c:pt idx="2">
                  <c:v>физический ущерб</c:v>
                </c:pt>
                <c:pt idx="3">
                  <c:v>социально-опосредованные</c:v>
                </c:pt>
                <c:pt idx="4">
                  <c:v>страх животных</c:v>
                </c:pt>
                <c:pt idx="5">
                  <c:v>кошмарные сны и темнота</c:v>
                </c:pt>
                <c:pt idx="6">
                  <c:v>смерть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</c:v>
                </c:pt>
                <c:pt idx="1">
                  <c:v>0.28000000000000008</c:v>
                </c:pt>
                <c:pt idx="2">
                  <c:v>0.56000000000000005</c:v>
                </c:pt>
                <c:pt idx="3">
                  <c:v>0.3300000000000004</c:v>
                </c:pt>
                <c:pt idx="4">
                  <c:v>0.3300000000000004</c:v>
                </c:pt>
                <c:pt idx="5">
                  <c:v>0.5</c:v>
                </c:pt>
                <c:pt idx="6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A21-4D0A-84A1-549991500886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339005633360999"/>
          <c:y val="1.6224696287312563E-2"/>
          <c:w val="0.75467731254261583"/>
          <c:h val="0.3051286222379694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204549288762098E-2"/>
          <c:y val="0.29252794511378871"/>
          <c:w val="0.90572652421335909"/>
          <c:h val="0.453747991967871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на конец года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/>
                      <a:t>18%</a:t>
                    </a:r>
                    <a:endParaRPr lang="en-US" sz="160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32-41EE-BB9E-B43BBB386C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/>
                      <a:t>13%</a:t>
                    </a:r>
                    <a:endParaRPr lang="en-US" sz="160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2-41EE-BB9E-B43BBB386C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/>
                      <a:t>21</a:t>
                    </a:r>
                    <a:r>
                      <a:rPr lang="en-US" sz="16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2-41EE-BB9E-B43BBB386C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/>
                      <a:t>15</a:t>
                    </a:r>
                    <a:r>
                      <a:rPr lang="en-US" sz="16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2-41EE-BB9E-B43BBB386C2F}"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2-41EE-BB9E-B43BBB386C2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600"/>
                      <a:t>15</a:t>
                    </a:r>
                    <a:r>
                      <a:rPr lang="en-US" sz="16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2-41EE-BB9E-B43BBB386C2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600"/>
                      <a:t>15</a:t>
                    </a:r>
                    <a:r>
                      <a:rPr lang="en-US" sz="1600"/>
                      <a:t>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2-41EE-BB9E-B43BBB386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медицинские</c:v>
                </c:pt>
                <c:pt idx="1">
                  <c:v>пространственные</c:v>
                </c:pt>
                <c:pt idx="2">
                  <c:v>физический ущерб</c:v>
                </c:pt>
                <c:pt idx="3">
                  <c:v>социально-опосредованные</c:v>
                </c:pt>
                <c:pt idx="4">
                  <c:v>страх животных</c:v>
                </c:pt>
                <c:pt idx="5">
                  <c:v>кошмарные сны и темнота</c:v>
                </c:pt>
                <c:pt idx="6">
                  <c:v>смерть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0.1800000000000001</c:v>
                </c:pt>
                <c:pt idx="1">
                  <c:v>0.13</c:v>
                </c:pt>
                <c:pt idx="2">
                  <c:v>0.2100000000000001</c:v>
                </c:pt>
                <c:pt idx="3">
                  <c:v>0.15000000000000011</c:v>
                </c:pt>
                <c:pt idx="4">
                  <c:v>0.15000000000000011</c:v>
                </c:pt>
                <c:pt idx="5">
                  <c:v>0.15000000000000011</c:v>
                </c:pt>
                <c:pt idx="6">
                  <c:v>0.15000000000000011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932-41EE-BB9E-B43BBB386C2F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542394209285389"/>
          <c:y val="1.6064182522844025E-2"/>
          <c:w val="0.7225490891958507"/>
          <c:h val="0.2673042024913396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0.wma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1.wma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2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3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4.wma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5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6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7.wma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8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19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2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3.w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4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5.wma" TargetMode="Externa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6.w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7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8.wm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esktop\&#1074;&#1086;&#1089;&#1087;&#1080;&#1090;&#1072;&#1090;&#1077;&#1083;&#1100;%20&#1075;&#1086;&#1076;&#1072;%202022\&#1072;&#1091;&#1076;&#1080;&#1086;\&#1081;9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0372" y="3573016"/>
            <a:ext cx="1984116" cy="26642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категории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МАДОУ</a:t>
            </a:r>
            <a:endParaRPr lang="en-US" sz="15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«Детский сад «Мегаполис»</a:t>
            </a:r>
          </a:p>
          <a:p>
            <a:pPr algn="ct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Брянского района»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Семина Н.Е.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6480720" cy="1656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Доклад – 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презентация</a:t>
            </a: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«Мой успешный педагогический опыт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 «Система работы воспитателя по коррекции страха и снятию эмоционального напряжения у детей старшего дошкольного возраста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D:\Camera\20211202_102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4640620" cy="284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й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765384"/>
      </p:ext>
    </p:extLst>
  </p:cSld>
  <p:clrMapOvr>
    <a:masterClrMapping/>
  </p:clrMapOvr>
  <p:transition spd="slow" advTm="21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936" y="260648"/>
            <a:ext cx="497889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dirty="0" err="1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Арттерапия</a:t>
            </a:r>
            <a:r>
              <a:rPr lang="ru-RU" sz="2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6652" y="2749229"/>
            <a:ext cx="4142475" cy="2217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673404"/>
            <a:ext cx="4060956" cy="182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Public\Pictures\фото мегаполис\Camera\20210426_0935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8574" y="2917765"/>
            <a:ext cx="4153883" cy="1869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C:\Users\Public\Pictures\фото мегаполис\Camera\20210913_1425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73891"/>
            <a:ext cx="2549120" cy="165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7" name="Picture 7" descr="C:\Users\Public\Pictures\фото мегаполис\Camera\20210405_15403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8864"/>
            <a:ext cx="2162274" cy="162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й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786840"/>
      </p:ext>
    </p:extLst>
  </p:cSld>
  <p:clrMapOvr>
    <a:masterClrMapping/>
  </p:clrMapOvr>
  <p:transition spd="slow" advTm="36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фото мегаполис\Camera\20210618_0922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1" y="2071678"/>
            <a:ext cx="2833543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Public\Pictures\фото мегаполис\Camera\20210618_0921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147504"/>
            <a:ext cx="4392487" cy="235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Public\Pictures\фото мегаполис\Camera\20210618_0922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785926"/>
            <a:ext cx="430687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339752" y="6284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«СКАЗКОТЕРАПИЯ» </a:t>
            </a:r>
            <a:endParaRPr lang="ru-RU" sz="28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й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326992"/>
      </p:ext>
    </p:extLst>
  </p:cSld>
  <p:clrMapOvr>
    <a:masterClrMapping/>
  </p:clrMapOvr>
  <p:transition spd="slow" advTm="19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101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Мимические и</a:t>
            </a:r>
            <a:r>
              <a:rPr lang="ru-RU" sz="2400" b="1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пантомимические </a:t>
            </a:r>
            <a:b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этюды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0430" y="1844823"/>
            <a:ext cx="5065356" cy="2279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4" y="4221088"/>
            <a:ext cx="5044398" cy="2269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й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984091"/>
      </p:ext>
    </p:extLst>
  </p:cSld>
  <p:clrMapOvr>
    <a:masterClrMapping/>
  </p:clrMapOvr>
  <p:transition spd="slow" advTm="1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Упражнения на релаксацию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0" y="1601678"/>
            <a:ext cx="5284490" cy="241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093636"/>
            <a:ext cx="5715040" cy="262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й1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569690"/>
      </p:ext>
    </p:extLst>
  </p:cSld>
  <p:clrMapOvr>
    <a:masterClrMapping/>
  </p:clrMapOvr>
  <p:transition spd="slow" advTm="31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761" y="260648"/>
            <a:ext cx="4104456" cy="9936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 - </a:t>
            </a:r>
            <a:r>
              <a:rPr lang="ru-RU" sz="2400" b="1" dirty="0" err="1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Джок</a:t>
            </a:r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терапия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14818"/>
            <a:ext cx="4248472" cy="2311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2773578"/>
            <a:ext cx="4180869" cy="233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4337444" cy="224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й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432015"/>
      </p:ext>
    </p:extLst>
  </p:cSld>
  <p:clrMapOvr>
    <a:masterClrMapping/>
  </p:clrMapOvr>
  <p:transition spd="slow" advTm="16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«Агрессивный коврик»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00808"/>
            <a:ext cx="5544615" cy="249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90" y="4077072"/>
            <a:ext cx="5679852" cy="255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й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1176037"/>
      </p:ext>
    </p:extLst>
  </p:cSld>
  <p:clrMapOvr>
    <a:masterClrMapping/>
  </p:clrMapOvr>
  <p:transition spd="slow" advTm="9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256584" cy="727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«Коробочка эмоций»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22525"/>
            <a:ext cx="5072098" cy="249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01"/>
            <a:ext cx="4962852" cy="249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й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607998"/>
      </p:ext>
    </p:extLst>
  </p:cSld>
  <p:clrMapOvr>
    <a:masterClrMapping/>
  </p:clrMapOvr>
  <p:transition spd="slow" advTm="9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на конец года</a:t>
            </a:r>
            <a:endParaRPr lang="ru-RU" sz="28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65421202"/>
              </p:ext>
            </p:extLst>
          </p:nvPr>
        </p:nvGraphicFramePr>
        <p:xfrm>
          <a:off x="683568" y="1828800"/>
          <a:ext cx="7776864" cy="59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й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114384"/>
      </p:ext>
    </p:extLst>
  </p:cSld>
  <p:clrMapOvr>
    <a:masterClrMapping/>
  </p:clrMapOvr>
  <p:transition spd="slow" advTm="2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перспективы работы по данному направлению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Разработка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совместно с детьми и родителями «Книги сказок» (сочинение сказок) для развития эмоциональной сферы дошкольников и коррекции высокого уровня тревожности и страхов.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 Распространение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опыта работы в различных формах.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Обогащение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предметно-развивающей среды для коррекционно-развивающей работы с воспитанниками детского сада.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Дальнейшая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коррекция страхов и снятие эмоционального напряжения у детей старшего дошкольного возраста.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 Проведение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индивидуальных консультаций для родителей детей с целью повышения родительской компетенции при работе со страхами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й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544833"/>
      </p:ext>
    </p:extLst>
  </p:cSld>
  <p:clrMapOvr>
    <a:masterClrMapping/>
  </p:clrMapOvr>
  <p:transition spd="slow" advTm="1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648425">
            <a:off x="219410" y="3554349"/>
            <a:ext cx="874212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й1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7371647"/>
      </p:ext>
    </p:extLst>
  </p:cSld>
  <p:clrMapOvr>
    <a:masterClrMapping/>
  </p:clrMapOvr>
  <p:transition spd="slow" advTm="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42852"/>
            <a:ext cx="8822214" cy="1413940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старший </a:t>
            </a:r>
            <a:r>
              <a:rPr lang="ru-RU" sz="13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дошкольный возраст играет особую роль в психическом развитии ребенка. В этом возрасте закладываются основы будущей личности: формируется устойчивая структура мотивов; зарождаются новые социальные потребности.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71612"/>
            <a:ext cx="9001156" cy="2952750"/>
          </a:xfrm>
        </p:spPr>
        <p:txBody>
          <a:bodyPr>
            <a:normAutofit fontScale="85000" lnSpcReduction="10000"/>
          </a:bodyPr>
          <a:lstStyle/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r>
              <a:rPr lang="ru-RU" sz="2000" dirty="0" smtClean="0"/>
              <a:t>	Старшие </a:t>
            </a:r>
            <a:r>
              <a:rPr lang="ru-RU" sz="2000" dirty="0"/>
              <a:t>дошкольники открыты, доверчивы и чувствительны. И поэтому максимально уязвимы. Их легко обидеть, травмировать, причинить сильную душевную боль. </a:t>
            </a:r>
            <a:r>
              <a:rPr lang="ru-RU" sz="2000" dirty="0" smtClean="0"/>
              <a:t>Дети подвержены </a:t>
            </a:r>
            <a:r>
              <a:rPr lang="ru-RU" sz="2000" dirty="0"/>
              <a:t>большому воздействию различных </a:t>
            </a:r>
            <a:r>
              <a:rPr lang="ru-RU" sz="2000" dirty="0" smtClean="0"/>
              <a:t>гаджетов. Они </a:t>
            </a:r>
            <a:r>
              <a:rPr lang="ru-RU" sz="2000" dirty="0"/>
              <a:t>«зависают» в Интернете, просматривая различные видео обзоры, играют в агрессивные игры. </a:t>
            </a:r>
            <a:endParaRPr lang="ru-RU" sz="2000" dirty="0" smtClean="0"/>
          </a:p>
          <a:p>
            <a:pPr marL="88900" indent="0"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связи с этим у дошкольников отмечается снижение </a:t>
            </a:r>
            <a:r>
              <a:rPr lang="ru-RU" sz="2000" dirty="0" err="1"/>
              <a:t>эмпатии</a:t>
            </a:r>
            <a:r>
              <a:rPr lang="ru-RU" sz="2000" dirty="0"/>
              <a:t>, эмоциональной устойчивости, появляется враждебность, агрессивность, тревожность, замкнутость. </a:t>
            </a:r>
            <a:r>
              <a:rPr lang="ru-RU" sz="2000" dirty="0" smtClean="0"/>
              <a:t>Практически </a:t>
            </a:r>
            <a:r>
              <a:rPr lang="ru-RU" sz="2000" dirty="0"/>
              <a:t>все детские неврозы стартуют именно в этом возрасте: заикания, фобии, тики.</a:t>
            </a:r>
          </a:p>
          <a:p>
            <a:pPr marL="0" indent="0" algn="just">
              <a:buNone/>
            </a:pP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7694"/>
            <a:ext cx="3240360" cy="215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357694"/>
            <a:ext cx="4464496" cy="219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й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11974"/>
      </p:ext>
    </p:extLst>
  </p:cSld>
  <p:clrMapOvr>
    <a:masterClrMapping/>
  </p:clrMapOvr>
  <p:transition spd="slow" advTm="44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500" b="1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</a:t>
            </a:r>
            <a:r>
              <a:rPr lang="ru-RU" sz="25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проекта </a:t>
            </a:r>
            <a:r>
              <a:rPr lang="ru-RU" sz="23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2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разработать </a:t>
            </a:r>
            <a:r>
              <a:rPr lang="ru-RU" sz="23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апробировать систему работы по коррекции страхов и снятию эмоционального напряжения у детей старшего дошкольного </a:t>
            </a:r>
            <a:r>
              <a:rPr lang="ru-RU" sz="2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возраста.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проекта: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	Выявить психолого-педагогические аспекты проявления страха и детской тревожности.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	Изучить способы диагностики и возможности преодоления детских страхов в дошкольном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возрасте.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	Разработать и апробировать системы работы  по преодолению страхов и снятию эмоционального напряжения у старших дошкольников.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	Провести повторную диагностику уровня тревожности и страхов у детей; сравнить результаты диагностики до и после коррекционных занятий с дошкольниками.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й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104833"/>
      </p:ext>
    </p:extLst>
  </p:cSld>
  <p:clrMapOvr>
    <a:masterClrMapping/>
  </p:clrMapOvr>
  <p:transition spd="slow" advTm="2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43050"/>
            <a:ext cx="5000660" cy="4525963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методика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«Несуществующее животное» (М.З. </a:t>
            </a:r>
            <a:r>
              <a:rPr lang="ru-RU" sz="16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Друкаревич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тревожности (Р. </a:t>
            </a:r>
            <a:r>
              <a:rPr lang="ru-RU" sz="16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Тэммпл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В.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1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Амен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М. </a:t>
            </a:r>
            <a:r>
              <a:rPr lang="ru-RU" sz="16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Дорки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«Кактус» (М.А. Панфилова)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«Страхи в домиках» (А.И. Захаров и </a:t>
            </a:r>
            <a:r>
              <a:rPr lang="ru-RU" sz="16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М.Панфилова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наблюдение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поведением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ребенка</a:t>
            </a:r>
          </a:p>
          <a:p>
            <a:pPr marL="285750" indent="-285750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целью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выявления детей с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тревожным состоянием.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беседа </a:t>
            </a: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страхах с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детьми.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18" y="260648"/>
            <a:ext cx="8381260" cy="10543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МЕТОДЫ ДИАГНОСТИКИ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66" y="4039526"/>
            <a:ext cx="3723430" cy="167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4" y="4799793"/>
            <a:ext cx="368040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19" y="1862844"/>
            <a:ext cx="3704377" cy="1666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й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184871"/>
      </p:ext>
    </p:extLst>
  </p:cSld>
  <p:clrMapOvr>
    <a:masterClrMapping/>
  </p:clrMapOvr>
  <p:transition spd="slow" advTm="23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5294140"/>
              </p:ext>
            </p:extLst>
          </p:nvPr>
        </p:nvGraphicFramePr>
        <p:xfrm>
          <a:off x="-396552" y="2204864"/>
          <a:ext cx="829126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0466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на начало года</a:t>
            </a:r>
            <a:endParaRPr lang="ru-RU" sz="32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736025372"/>
              </p:ext>
            </p:extLst>
          </p:nvPr>
        </p:nvGraphicFramePr>
        <p:xfrm>
          <a:off x="971600" y="1844824"/>
          <a:ext cx="7344816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й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564044"/>
      </p:ext>
    </p:extLst>
  </p:cSld>
  <p:clrMapOvr>
    <a:masterClrMapping/>
  </p:clrMapOvr>
  <p:transition spd="slow" advTm="11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8548719" cy="4407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Игра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страхом.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Вербализация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страха (сказки, рассказы, страшные истории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Арттерапия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(рисование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Пескотерапия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Утренний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круг (беседы, минутки вхождения в день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Релаксационные упражнения.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Моделирование ситуаций.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Су-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джок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терапия.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Музыкатерапия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Мимические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пантомимические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этюды.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ИКТ (мобильный пол,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смарт-панель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интерактивный стол).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Методы </a:t>
            </a:r>
            <a:r>
              <a:rPr lang="ru-RU" sz="2400" b="1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коррекции страха и снижения эмоционального </a:t>
            </a:r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напряжения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й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020212"/>
      </p:ext>
    </p:extLst>
  </p:cSld>
  <p:clrMapOvr>
    <a:masterClrMapping/>
  </p:clrMapOvr>
  <p:transition spd="slow" advTm="24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1500174"/>
            <a:ext cx="8892479" cy="513893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sz="2200" dirty="0"/>
          </a:p>
          <a:p>
            <a:pPr marL="45720" indent="0">
              <a:buNone/>
            </a:pPr>
            <a:r>
              <a:rPr lang="ru-RU" sz="2500" dirty="0">
                <a:solidFill>
                  <a:schemeClr val="tx1"/>
                </a:solidFill>
              </a:rPr>
              <a:t>Я использовала следующие игры:</a:t>
            </a:r>
          </a:p>
          <a:p>
            <a:endParaRPr lang="ru-RU" sz="2500" dirty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 </a:t>
            </a:r>
            <a:r>
              <a:rPr lang="ru-RU" sz="2500" dirty="0">
                <a:solidFill>
                  <a:schemeClr val="tx1"/>
                </a:solidFill>
              </a:rPr>
              <a:t>снижение напряженности, мышечных зажимов, страхов и </a:t>
            </a:r>
            <a:r>
              <a:rPr lang="ru-RU" sz="2500" dirty="0" smtClean="0">
                <a:solidFill>
                  <a:schemeClr val="tx1"/>
                </a:solidFill>
              </a:rPr>
              <a:t>тревожности</a:t>
            </a:r>
            <a:r>
              <a:rPr lang="ru-RU" sz="2500" dirty="0">
                <a:solidFill>
                  <a:schemeClr val="tx1"/>
                </a:solidFill>
              </a:rPr>
              <a:t>, повышения уверенности в себе («Тень», «Настроение и походка» и др.);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для </a:t>
            </a:r>
            <a:r>
              <a:rPr lang="ru-RU" sz="2500" dirty="0">
                <a:solidFill>
                  <a:schemeClr val="tx1"/>
                </a:solidFill>
              </a:rPr>
              <a:t>устранения страхов неожиданного воздействия, замкнутого пространства и одиночества («Имя», «Замри», «Паровозик» и др.);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для </a:t>
            </a:r>
            <a:r>
              <a:rPr lang="ru-RU" sz="2500" dirty="0">
                <a:solidFill>
                  <a:schemeClr val="tx1"/>
                </a:solidFill>
              </a:rPr>
              <a:t>преодоления замешательства и смущения при ответах («Кинь мяч, скажи доброе, хорошее, приятное слово», «Тропа индейцев» и др.);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направленные </a:t>
            </a:r>
            <a:r>
              <a:rPr lang="ru-RU" sz="2500" dirty="0">
                <a:solidFill>
                  <a:schemeClr val="tx1"/>
                </a:solidFill>
              </a:rPr>
              <a:t>на снятие эмоциональных блоков, активизации процесса принятия решений («Передай по кругу друг другу что-то приятное»);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направленные </a:t>
            </a:r>
            <a:r>
              <a:rPr lang="ru-RU" sz="2500" dirty="0">
                <a:solidFill>
                  <a:schemeClr val="tx1"/>
                </a:solidFill>
              </a:rPr>
              <a:t>на актуализацию страха («Путешествие в волшебную страну», «Мой страх» и др.);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 </a:t>
            </a:r>
            <a:r>
              <a:rPr lang="ru-RU" sz="2500" dirty="0">
                <a:solidFill>
                  <a:schemeClr val="tx1"/>
                </a:solidFill>
              </a:rPr>
              <a:t>коррекцию тревожности, развитие умения действовать в сложных ситуациях («Приближающийся праздник», «Однажды в детском саду…» и др.)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 </a:t>
            </a:r>
            <a:r>
              <a:rPr lang="ru-RU" sz="2500" dirty="0">
                <a:solidFill>
                  <a:schemeClr val="tx1"/>
                </a:solidFill>
              </a:rPr>
              <a:t>снятие эмоциональных переживаний от страшных снов («Мне приснилось», «Я справился» и др.);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направленные </a:t>
            </a:r>
            <a:r>
              <a:rPr lang="ru-RU" sz="2500" dirty="0">
                <a:solidFill>
                  <a:schemeClr val="tx1"/>
                </a:solidFill>
              </a:rPr>
              <a:t>на обучение конструктивному решению ситуаций («Веер решений», «Обида на …», «Если бы я был папой (мамой)» и др.)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направленные </a:t>
            </a:r>
            <a:r>
              <a:rPr lang="ru-RU" sz="2500" dirty="0">
                <a:solidFill>
                  <a:schemeClr val="tx1"/>
                </a:solidFill>
              </a:rPr>
              <a:t>на обучение умению управлять собой в трудных ситуациях («Остался один дома», «Потерялся на улице», «Разбили тарелку» и др.).</a:t>
            </a:r>
          </a:p>
          <a:p>
            <a:endParaRPr lang="ru-RU" sz="2500" dirty="0"/>
          </a:p>
          <a:p>
            <a:endParaRPr lang="ru-RU" sz="2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295456" cy="84090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ПРАКТИЧЕСКИЙ ЭТАП ПРОЕКТА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й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7790768"/>
      </p:ext>
    </p:extLst>
  </p:cSld>
  <p:clrMapOvr>
    <a:masterClrMapping/>
  </p:clrMapOvr>
  <p:transition spd="slow" advTm="2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071" y="476672"/>
            <a:ext cx="4608512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«Утренний круг»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9" y="2000240"/>
            <a:ext cx="4170078" cy="187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0240"/>
            <a:ext cx="4131951" cy="185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9" y="4546132"/>
            <a:ext cx="4216315" cy="189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2" y="4546132"/>
            <a:ext cx="4137990" cy="186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й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102649"/>
      </p:ext>
    </p:extLst>
  </p:cSld>
  <p:clrMapOvr>
    <a:masterClrMapping/>
  </p:clrMapOvr>
  <p:transition spd="slow" advTm="19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«Уголок уединения и  релаксации»</a:t>
            </a:r>
            <a:endParaRPr lang="ru-RU" sz="2400" b="1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1" y="1772816"/>
            <a:ext cx="5067113" cy="228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214818"/>
            <a:ext cx="5067113" cy="228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й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0119671"/>
      </p:ext>
    </p:extLst>
  </p:cSld>
  <p:clrMapOvr>
    <a:masterClrMapping/>
  </p:clrMapOvr>
  <p:transition spd="slow" advTm="18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</TotalTime>
  <Words>565</Words>
  <Application>Microsoft Office PowerPoint</Application>
  <PresentationFormat>Экран (4:3)</PresentationFormat>
  <Paragraphs>84</Paragraphs>
  <Slides>19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Сетка</vt:lpstr>
      <vt:lpstr>         Доклад – презентация «Мой успешный педагогический опыт»  Тема: «Система работы воспитателя по коррекции страха и снятию эмоционального напряжения у детей старшего дошкольного возраста»                    </vt:lpstr>
      <vt:lpstr>Актуальность    старший дошкольный возраст играет особую роль в психическом развитии ребенка. В этом возрасте закладываются основы будущей личности: формируется устойчивая структура мотивов; зарождаются новые социальные потребности.</vt:lpstr>
      <vt:lpstr>Слайд 3</vt:lpstr>
      <vt:lpstr>МЕТОДЫ ДИАГНОСТИКИ</vt:lpstr>
      <vt:lpstr>Слайд 5</vt:lpstr>
      <vt:lpstr>Методы коррекции страха и снижения эмоционального напряжения</vt:lpstr>
      <vt:lpstr>ПРАКТИЧЕСКИЙ ЭТАП ПРОЕКТА</vt:lpstr>
      <vt:lpstr>«Утренний круг»</vt:lpstr>
      <vt:lpstr>«Уголок уединения и  релаксации»</vt:lpstr>
      <vt:lpstr>«Арттерапия»</vt:lpstr>
      <vt:lpstr>Слайд 11</vt:lpstr>
      <vt:lpstr>Мимические и пантомимические  этюды</vt:lpstr>
      <vt:lpstr>Упражнения на релаксацию</vt:lpstr>
      <vt:lpstr>Су - Джок терапия</vt:lpstr>
      <vt:lpstr>«Агрессивный коврик»</vt:lpstr>
      <vt:lpstr>«Коробочка эмоций»</vt:lpstr>
      <vt:lpstr>Диагностика на конец года</vt:lpstr>
      <vt:lpstr>перспективы работы по данному направлению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- «Система работы воспитателя по коррекции страха и снятию эмоционального напряжения у детей старшего дошкольного возраста».</dc:title>
  <dc:creator>sk</dc:creator>
  <cp:lastModifiedBy>Дмитрий</cp:lastModifiedBy>
  <cp:revision>124</cp:revision>
  <dcterms:created xsi:type="dcterms:W3CDTF">2021-12-02T20:00:54Z</dcterms:created>
  <dcterms:modified xsi:type="dcterms:W3CDTF">2021-12-10T08:09:12Z</dcterms:modified>
</cp:coreProperties>
</file>